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6"/>
  </p:notesMasterIdLst>
  <p:sldIdLst>
    <p:sldId id="280" r:id="rId4"/>
    <p:sldId id="270" r:id="rId5"/>
    <p:sldId id="257" r:id="rId7"/>
    <p:sldId id="258" r:id="rId8"/>
    <p:sldId id="259" r:id="rId9"/>
    <p:sldId id="260" r:id="rId10"/>
    <p:sldId id="263" r:id="rId11"/>
    <p:sldId id="264" r:id="rId12"/>
    <p:sldId id="265" r:id="rId13"/>
    <p:sldId id="262" r:id="rId14"/>
    <p:sldId id="261" r:id="rId15"/>
    <p:sldId id="29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SO_CT2"/>
          <p:cNvSpPr>
            <a:spLocks noGrp="1"/>
          </p:cNvSpPr>
          <p:nvPr>
            <p:ph type="subTitle" idx="1"/>
          </p:nvPr>
        </p:nvSpPr>
        <p:spPr>
          <a:xfrm>
            <a:off x="760009" y="5487992"/>
            <a:ext cx="9821727" cy="492390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1800" b="0" baseline="0">
                <a:solidFill>
                  <a:schemeClr val="tx1"/>
                </a:solidFill>
                <a:effectLst/>
                <a:latin typeface="+mn-lt"/>
                <a:ea typeface="+mn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 dirty="0" smtClean="0"/>
          </a:p>
        </p:txBody>
      </p:sp>
      <p:sp>
        <p:nvSpPr>
          <p:cNvPr id="7" name="KSO_CT1"/>
          <p:cNvSpPr>
            <a:spLocks noGrp="1"/>
          </p:cNvSpPr>
          <p:nvPr>
            <p:ph type="title"/>
          </p:nvPr>
        </p:nvSpPr>
        <p:spPr>
          <a:xfrm>
            <a:off x="760009" y="4742579"/>
            <a:ext cx="9821727" cy="70595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600" b="1" kern="1000" baseline="0">
                <a:solidFill>
                  <a:schemeClr val="tx1"/>
                </a:solidFill>
                <a:effectLst/>
                <a:latin typeface="+mj-lt"/>
                <a:ea typeface="+mj-ea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2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9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 orient="vert"/>
          </p:nvPr>
        </p:nvSpPr>
        <p:spPr>
          <a:xfrm>
            <a:off x="10171291" y="365125"/>
            <a:ext cx="1182511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>
          <a:xfrm>
            <a:off x="2113843" y="365125"/>
            <a:ext cx="79332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SO_CT2"/>
          <p:cNvSpPr>
            <a:spLocks noGrp="1"/>
          </p:cNvSpPr>
          <p:nvPr>
            <p:ph type="subTitle" idx="1"/>
          </p:nvPr>
        </p:nvSpPr>
        <p:spPr>
          <a:xfrm>
            <a:off x="760009" y="5487992"/>
            <a:ext cx="9821727" cy="492390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1800" b="0" baseline="0">
                <a:solidFill>
                  <a:schemeClr val="tx1"/>
                </a:solidFill>
                <a:effectLst/>
                <a:latin typeface="+mn-lt"/>
                <a:ea typeface="+mn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 dirty="0" smtClean="0"/>
          </a:p>
        </p:txBody>
      </p:sp>
      <p:sp>
        <p:nvSpPr>
          <p:cNvPr id="7" name="KSO_CT1"/>
          <p:cNvSpPr>
            <a:spLocks noGrp="1"/>
          </p:cNvSpPr>
          <p:nvPr>
            <p:ph type="title"/>
          </p:nvPr>
        </p:nvSpPr>
        <p:spPr>
          <a:xfrm>
            <a:off x="760009" y="4742579"/>
            <a:ext cx="9821727" cy="70595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600" b="1" kern="1000" baseline="0">
                <a:solidFill>
                  <a:schemeClr val="tx1"/>
                </a:solidFill>
                <a:effectLst/>
                <a:latin typeface="+mj-lt"/>
                <a:ea typeface="+mj-ea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2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 baseline="0">
                <a:solidFill>
                  <a:schemeClr val="accent1"/>
                </a:solidFill>
                <a:latin typeface="+mn-lt"/>
              </a:defRPr>
            </a:lvl1pPr>
            <a:lvl2pPr>
              <a:defRPr sz="2000" baseline="0">
                <a:latin typeface="+mn-lt"/>
              </a:defRPr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T1"/>
          <p:cNvSpPr>
            <a:spLocks noGrp="1"/>
          </p:cNvSpPr>
          <p:nvPr>
            <p:ph type="title"/>
          </p:nvPr>
        </p:nvSpPr>
        <p:spPr>
          <a:xfrm>
            <a:off x="2098676" y="2108202"/>
            <a:ext cx="7994651" cy="1235075"/>
          </a:xfrm>
        </p:spPr>
        <p:txBody>
          <a:bodyPr anchor="b">
            <a:normAutofit/>
          </a:bodyPr>
          <a:lstStyle>
            <a:lvl1pPr algn="ctr">
              <a:defRPr sz="270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ST2"/>
          <p:cNvSpPr>
            <a:spLocks noGrp="1"/>
          </p:cNvSpPr>
          <p:nvPr>
            <p:ph type="body" idx="1"/>
          </p:nvPr>
        </p:nvSpPr>
        <p:spPr>
          <a:xfrm>
            <a:off x="4050894" y="3400425"/>
            <a:ext cx="4090217" cy="35747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622301" y="204394"/>
            <a:ext cx="10954459" cy="796011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sz="half" idx="1"/>
          </p:nvPr>
        </p:nvSpPr>
        <p:spPr>
          <a:xfrm>
            <a:off x="622301" y="1244603"/>
            <a:ext cx="5080000" cy="4932363"/>
          </a:xfrm>
        </p:spPr>
        <p:txBody>
          <a:bodyPr/>
          <a:lstStyle>
            <a:lvl1pPr>
              <a:defRPr baseline="0">
                <a:latin typeface="+mn-lt"/>
              </a:defRPr>
            </a:lvl1pPr>
            <a:lvl2pPr>
              <a:defRPr baseline="0">
                <a:latin typeface="+mn-lt"/>
              </a:defRPr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</p:txBody>
      </p:sp>
      <p:sp>
        <p:nvSpPr>
          <p:cNvPr id="4" name="KSO_BC2"/>
          <p:cNvSpPr>
            <a:spLocks noGrp="1"/>
          </p:cNvSpPr>
          <p:nvPr>
            <p:ph sz="half" idx="2"/>
          </p:nvPr>
        </p:nvSpPr>
        <p:spPr>
          <a:xfrm>
            <a:off x="6482644" y="1244603"/>
            <a:ext cx="5094116" cy="4932363"/>
          </a:xfrm>
        </p:spPr>
        <p:txBody>
          <a:bodyPr/>
          <a:lstStyle>
            <a:lvl1pPr>
              <a:defRPr baseline="0">
                <a:latin typeface="+mn-lt"/>
              </a:defRPr>
            </a:lvl1pPr>
            <a:lvl2pPr>
              <a:defRPr baseline="0">
                <a:latin typeface="+mn-lt"/>
              </a:defRPr>
            </a:lvl2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302932" y="118532"/>
            <a:ext cx="9312101" cy="71702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9436" y="1376362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KSO_BC1"/>
          <p:cNvSpPr>
            <a:spLocks noGrp="1"/>
          </p:cNvSpPr>
          <p:nvPr>
            <p:ph sz="half" idx="2"/>
          </p:nvPr>
        </p:nvSpPr>
        <p:spPr>
          <a:xfrm>
            <a:off x="1099436" y="2200274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31847" y="1376362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KSO_BC2"/>
          <p:cNvSpPr>
            <a:spLocks noGrp="1"/>
          </p:cNvSpPr>
          <p:nvPr>
            <p:ph sz="quarter" idx="4"/>
          </p:nvPr>
        </p:nvSpPr>
        <p:spPr>
          <a:xfrm>
            <a:off x="6431847" y="2200274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/>
          </p:cNvPicPr>
          <p:nvPr/>
        </p:nvPicPr>
        <p:blipFill>
          <a:blip r:embed="rId3"/>
          <a:srcRect l="7536" t="359" r="14946" b="251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Rechteck 8"/>
          <p:cNvSpPr>
            <a:spLocks noChangeArrowheads="1"/>
          </p:cNvSpPr>
          <p:nvPr/>
        </p:nvSpPr>
        <p:spPr bwMode="auto">
          <a:xfrm flipH="1">
            <a:off x="-4" y="0"/>
            <a:ext cx="12191999" cy="6858000"/>
          </a:xfrm>
          <a:prstGeom prst="rect">
            <a:avLst/>
          </a:prstGeom>
          <a:gradFill rotWithShape="1">
            <a:gsLst>
              <a:gs pos="0">
                <a:srgbClr val="D7D7D7">
                  <a:alpha val="88000"/>
                </a:srgbClr>
              </a:gs>
              <a:gs pos="64000">
                <a:srgbClr val="FFFFFF">
                  <a:alpha val="97000"/>
                </a:srgbClr>
              </a:gs>
              <a:gs pos="100000">
                <a:srgbClr val="FFFFFF">
                  <a:alpha val="97000"/>
                </a:srgbClr>
              </a:gs>
            </a:gsLst>
            <a:lin ang="108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charset="0"/>
              <a:ea typeface="MS PGothic" panose="020B0600070205080204" pitchFamily="34" charset="-128"/>
              <a:cs typeface="+mn-cs"/>
              <a:sym typeface="MS PGothic" panose="020B0600070205080204" pitchFamily="34" charset="-128"/>
            </a:endParaRPr>
          </a:p>
        </p:txBody>
      </p:sp>
      <p:sp>
        <p:nvSpPr>
          <p:cNvPr id="9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214755" y="205105"/>
            <a:ext cx="10361295" cy="7950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 baseline="0">
                <a:solidFill>
                  <a:schemeClr val="accent1"/>
                </a:solidFill>
                <a:latin typeface="+mn-lt"/>
              </a:defRPr>
            </a:lvl1pPr>
            <a:lvl2pPr>
              <a:defRPr sz="2000" baseline="0">
                <a:latin typeface="+mn-lt"/>
              </a:defRPr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3" name="组合 12"/>
          <p:cNvGrpSpPr/>
          <p:nvPr userDrawn="1">
            <p:custDataLst>
              <p:tags r:id="rId2"/>
            </p:custDataLst>
          </p:nvPr>
        </p:nvGrpSpPr>
        <p:grpSpPr>
          <a:xfrm>
            <a:off x="121020" y="-395359"/>
            <a:ext cx="11869863" cy="7249085"/>
            <a:chOff x="121020" y="-384564"/>
            <a:chExt cx="11869863" cy="7249085"/>
          </a:xfrm>
        </p:grpSpPr>
        <p:sp>
          <p:nvSpPr>
            <p:cNvPr id="7" name="任意多边形: 形状 6"/>
            <p:cNvSpPr/>
            <p:nvPr userDrawn="1">
              <p:custDataLst>
                <p:tags r:id="rId3"/>
              </p:custDataLst>
            </p:nvPr>
          </p:nvSpPr>
          <p:spPr>
            <a:xfrm rot="2700000">
              <a:off x="11317582" y="6191220"/>
              <a:ext cx="673301" cy="673301"/>
            </a:xfrm>
            <a:custGeom>
              <a:avLst/>
              <a:gdLst>
                <a:gd name="connsiteX0" fmla="*/ 0 w 1003304"/>
                <a:gd name="connsiteY0" fmla="*/ 0 h 1003304"/>
                <a:gd name="connsiteX1" fmla="*/ 1003304 w 1003304"/>
                <a:gd name="connsiteY1" fmla="*/ 0 h 1003304"/>
                <a:gd name="connsiteX2" fmla="*/ 1003304 w 1003304"/>
                <a:gd name="connsiteY2" fmla="*/ 796875 h 1003304"/>
                <a:gd name="connsiteX3" fmla="*/ 796875 w 1003304"/>
                <a:gd name="connsiteY3" fmla="*/ 1003304 h 1003304"/>
                <a:gd name="connsiteX4" fmla="*/ 0 w 1003304"/>
                <a:gd name="connsiteY4" fmla="*/ 1003304 h 1003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304" h="1003304">
                  <a:moveTo>
                    <a:pt x="0" y="0"/>
                  </a:moveTo>
                  <a:lnTo>
                    <a:pt x="1003304" y="0"/>
                  </a:lnTo>
                  <a:lnTo>
                    <a:pt x="1003304" y="796875"/>
                  </a:lnTo>
                  <a:lnTo>
                    <a:pt x="796875" y="1003304"/>
                  </a:lnTo>
                  <a:lnTo>
                    <a:pt x="0" y="100330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8" name="矩形 7"/>
            <p:cNvSpPr/>
            <p:nvPr userDrawn="1">
              <p:custDataLst>
                <p:tags r:id="rId4"/>
              </p:custDataLst>
            </p:nvPr>
          </p:nvSpPr>
          <p:spPr>
            <a:xfrm rot="2700000">
              <a:off x="11448689" y="5823734"/>
              <a:ext cx="239709" cy="23970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9" name="矩形 8"/>
            <p:cNvSpPr/>
            <p:nvPr userDrawn="1">
              <p:custDataLst>
                <p:tags r:id="rId5"/>
              </p:custDataLst>
            </p:nvPr>
          </p:nvSpPr>
          <p:spPr>
            <a:xfrm rot="2700000">
              <a:off x="11806448" y="5897240"/>
              <a:ext cx="94157" cy="94157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6"/>
              </p:custDataLst>
            </p:nvPr>
          </p:nvSpPr>
          <p:spPr>
            <a:xfrm rot="2700000">
              <a:off x="150286" y="-413830"/>
              <a:ext cx="787091" cy="845623"/>
            </a:xfrm>
            <a:custGeom>
              <a:avLst/>
              <a:gdLst>
                <a:gd name="connsiteX0" fmla="*/ 0 w 873415"/>
                <a:gd name="connsiteY0" fmla="*/ 873415 h 938366"/>
                <a:gd name="connsiteX1" fmla="*/ 873415 w 873415"/>
                <a:gd name="connsiteY1" fmla="*/ 0 h 938366"/>
                <a:gd name="connsiteX2" fmla="*/ 873415 w 873415"/>
                <a:gd name="connsiteY2" fmla="*/ 938366 h 938366"/>
                <a:gd name="connsiteX3" fmla="*/ 64952 w 873415"/>
                <a:gd name="connsiteY3" fmla="*/ 938366 h 938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415" h="938366">
                  <a:moveTo>
                    <a:pt x="0" y="873415"/>
                  </a:moveTo>
                  <a:lnTo>
                    <a:pt x="873415" y="0"/>
                  </a:lnTo>
                  <a:lnTo>
                    <a:pt x="873415" y="938366"/>
                  </a:lnTo>
                  <a:lnTo>
                    <a:pt x="64952" y="9383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 userDrawn="1">
              <p:custDataLst>
                <p:tags r:id="rId7"/>
              </p:custDataLst>
            </p:nvPr>
          </p:nvSpPr>
          <p:spPr>
            <a:xfrm rot="2700000">
              <a:off x="440244" y="179657"/>
              <a:ext cx="506621" cy="5066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144591" y="533402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>
          <a:xfrm>
            <a:off x="5487989" y="1063631"/>
            <a:ext cx="6172200" cy="4873625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1144591" y="2133602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246192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 noChangeAspect="1"/>
          </p:cNvSpPr>
          <p:nvPr>
            <p:ph type="pic" idx="1"/>
          </p:nvPr>
        </p:nvSpPr>
        <p:spPr>
          <a:xfrm>
            <a:off x="5442833" y="987429"/>
            <a:ext cx="6172200" cy="487362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just" defTabSz="6858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 3" panose="05040102010807070707" pitchFamily="18" charset="2"/>
              <a:buNone/>
              <a:defRPr/>
            </a:pPr>
            <a:r>
              <a: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单击图标添加图片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1246192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 orient="vert"/>
          </p:nvPr>
        </p:nvSpPr>
        <p:spPr>
          <a:xfrm>
            <a:off x="10171291" y="365125"/>
            <a:ext cx="1182511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>
          <a:xfrm>
            <a:off x="2113843" y="365125"/>
            <a:ext cx="79332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T1"/>
          <p:cNvSpPr>
            <a:spLocks noGrp="1"/>
          </p:cNvSpPr>
          <p:nvPr>
            <p:ph type="title"/>
          </p:nvPr>
        </p:nvSpPr>
        <p:spPr>
          <a:xfrm>
            <a:off x="2098676" y="2108202"/>
            <a:ext cx="7994651" cy="1235075"/>
          </a:xfrm>
        </p:spPr>
        <p:txBody>
          <a:bodyPr anchor="b">
            <a:normAutofit/>
          </a:bodyPr>
          <a:lstStyle>
            <a:lvl1pPr algn="ctr">
              <a:defRPr sz="270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ST2"/>
          <p:cNvSpPr>
            <a:spLocks noGrp="1"/>
          </p:cNvSpPr>
          <p:nvPr>
            <p:ph type="body" idx="1"/>
          </p:nvPr>
        </p:nvSpPr>
        <p:spPr>
          <a:xfrm>
            <a:off x="4050894" y="3400425"/>
            <a:ext cx="4090217" cy="35747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622301" y="204394"/>
            <a:ext cx="10954459" cy="796011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sz="half" idx="1"/>
          </p:nvPr>
        </p:nvSpPr>
        <p:spPr>
          <a:xfrm>
            <a:off x="622301" y="1244603"/>
            <a:ext cx="5080000" cy="4932363"/>
          </a:xfrm>
        </p:spPr>
        <p:txBody>
          <a:bodyPr/>
          <a:lstStyle>
            <a:lvl1pPr>
              <a:defRPr baseline="0">
                <a:latin typeface="+mn-lt"/>
              </a:defRPr>
            </a:lvl1pPr>
            <a:lvl2pPr>
              <a:defRPr baseline="0">
                <a:latin typeface="+mn-lt"/>
              </a:defRPr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</p:txBody>
      </p:sp>
      <p:sp>
        <p:nvSpPr>
          <p:cNvPr id="4" name="KSO_BC2"/>
          <p:cNvSpPr>
            <a:spLocks noGrp="1"/>
          </p:cNvSpPr>
          <p:nvPr>
            <p:ph sz="half" idx="2"/>
          </p:nvPr>
        </p:nvSpPr>
        <p:spPr>
          <a:xfrm>
            <a:off x="6482644" y="1244603"/>
            <a:ext cx="5094116" cy="4932363"/>
          </a:xfrm>
        </p:spPr>
        <p:txBody>
          <a:bodyPr/>
          <a:lstStyle>
            <a:lvl1pPr>
              <a:defRPr baseline="0">
                <a:latin typeface="+mn-lt"/>
              </a:defRPr>
            </a:lvl1pPr>
            <a:lvl2pPr>
              <a:defRPr baseline="0">
                <a:latin typeface="+mn-lt"/>
              </a:defRPr>
            </a:lvl2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302932" y="118532"/>
            <a:ext cx="9312101" cy="71702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9436" y="1376362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KSO_BC1"/>
          <p:cNvSpPr>
            <a:spLocks noGrp="1"/>
          </p:cNvSpPr>
          <p:nvPr>
            <p:ph sz="half" idx="2"/>
          </p:nvPr>
        </p:nvSpPr>
        <p:spPr>
          <a:xfrm>
            <a:off x="1099436" y="2200274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31847" y="1376362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KSO_BC2"/>
          <p:cNvSpPr>
            <a:spLocks noGrp="1"/>
          </p:cNvSpPr>
          <p:nvPr>
            <p:ph sz="quarter" idx="4"/>
          </p:nvPr>
        </p:nvSpPr>
        <p:spPr>
          <a:xfrm>
            <a:off x="6431847" y="2200274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3" name="组合 12"/>
          <p:cNvGrpSpPr/>
          <p:nvPr userDrawn="1">
            <p:custDataLst>
              <p:tags r:id="rId2"/>
            </p:custDataLst>
          </p:nvPr>
        </p:nvGrpSpPr>
        <p:grpSpPr>
          <a:xfrm>
            <a:off x="121285" y="-395605"/>
            <a:ext cx="11870055" cy="7117080"/>
            <a:chOff x="121020" y="-384564"/>
            <a:chExt cx="11869863" cy="7249085"/>
          </a:xfrm>
        </p:grpSpPr>
        <p:sp>
          <p:nvSpPr>
            <p:cNvPr id="7" name="任意多边形: 形状 6"/>
            <p:cNvSpPr/>
            <p:nvPr userDrawn="1">
              <p:custDataLst>
                <p:tags r:id="rId3"/>
              </p:custDataLst>
            </p:nvPr>
          </p:nvSpPr>
          <p:spPr>
            <a:xfrm rot="2700000">
              <a:off x="11317582" y="6191220"/>
              <a:ext cx="673301" cy="673301"/>
            </a:xfrm>
            <a:custGeom>
              <a:avLst/>
              <a:gdLst>
                <a:gd name="connsiteX0" fmla="*/ 0 w 1003304"/>
                <a:gd name="connsiteY0" fmla="*/ 0 h 1003304"/>
                <a:gd name="connsiteX1" fmla="*/ 1003304 w 1003304"/>
                <a:gd name="connsiteY1" fmla="*/ 0 h 1003304"/>
                <a:gd name="connsiteX2" fmla="*/ 1003304 w 1003304"/>
                <a:gd name="connsiteY2" fmla="*/ 796875 h 1003304"/>
                <a:gd name="connsiteX3" fmla="*/ 796875 w 1003304"/>
                <a:gd name="connsiteY3" fmla="*/ 1003304 h 1003304"/>
                <a:gd name="connsiteX4" fmla="*/ 0 w 1003304"/>
                <a:gd name="connsiteY4" fmla="*/ 1003304 h 1003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304" h="1003304">
                  <a:moveTo>
                    <a:pt x="0" y="0"/>
                  </a:moveTo>
                  <a:lnTo>
                    <a:pt x="1003304" y="0"/>
                  </a:lnTo>
                  <a:lnTo>
                    <a:pt x="1003304" y="796875"/>
                  </a:lnTo>
                  <a:lnTo>
                    <a:pt x="796875" y="1003304"/>
                  </a:lnTo>
                  <a:lnTo>
                    <a:pt x="0" y="100330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8" name="矩形 7"/>
            <p:cNvSpPr/>
            <p:nvPr userDrawn="1">
              <p:custDataLst>
                <p:tags r:id="rId4"/>
              </p:custDataLst>
            </p:nvPr>
          </p:nvSpPr>
          <p:spPr>
            <a:xfrm rot="2700000">
              <a:off x="11448689" y="5823734"/>
              <a:ext cx="239709" cy="23970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9" name="矩形 8"/>
            <p:cNvSpPr/>
            <p:nvPr userDrawn="1">
              <p:custDataLst>
                <p:tags r:id="rId5"/>
              </p:custDataLst>
            </p:nvPr>
          </p:nvSpPr>
          <p:spPr>
            <a:xfrm rot="2700000">
              <a:off x="11806448" y="5897240"/>
              <a:ext cx="94157" cy="94157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6"/>
              </p:custDataLst>
            </p:nvPr>
          </p:nvSpPr>
          <p:spPr>
            <a:xfrm rot="2700000">
              <a:off x="150286" y="-413830"/>
              <a:ext cx="787091" cy="845623"/>
            </a:xfrm>
            <a:custGeom>
              <a:avLst/>
              <a:gdLst>
                <a:gd name="connsiteX0" fmla="*/ 0 w 873415"/>
                <a:gd name="connsiteY0" fmla="*/ 873415 h 938366"/>
                <a:gd name="connsiteX1" fmla="*/ 873415 w 873415"/>
                <a:gd name="connsiteY1" fmla="*/ 0 h 938366"/>
                <a:gd name="connsiteX2" fmla="*/ 873415 w 873415"/>
                <a:gd name="connsiteY2" fmla="*/ 938366 h 938366"/>
                <a:gd name="connsiteX3" fmla="*/ 64952 w 873415"/>
                <a:gd name="connsiteY3" fmla="*/ 938366 h 938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415" h="938366">
                  <a:moveTo>
                    <a:pt x="0" y="873415"/>
                  </a:moveTo>
                  <a:lnTo>
                    <a:pt x="873415" y="0"/>
                  </a:lnTo>
                  <a:lnTo>
                    <a:pt x="873415" y="938366"/>
                  </a:lnTo>
                  <a:lnTo>
                    <a:pt x="64952" y="9383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 userDrawn="1">
              <p:custDataLst>
                <p:tags r:id="rId7"/>
              </p:custDataLst>
            </p:nvPr>
          </p:nvSpPr>
          <p:spPr>
            <a:xfrm rot="2700000">
              <a:off x="440244" y="179657"/>
              <a:ext cx="506621" cy="5066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/>
          </p:cNvPicPr>
          <p:nvPr/>
        </p:nvPicPr>
        <p:blipFill>
          <a:blip r:embed="rId3"/>
          <a:srcRect l="7536" t="359" r="14946" b="251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Rechteck 8"/>
          <p:cNvSpPr>
            <a:spLocks noChangeArrowheads="1"/>
          </p:cNvSpPr>
          <p:nvPr/>
        </p:nvSpPr>
        <p:spPr bwMode="auto">
          <a:xfrm flipH="1">
            <a:off x="-4" y="0"/>
            <a:ext cx="12191999" cy="6858000"/>
          </a:xfrm>
          <a:prstGeom prst="rect">
            <a:avLst/>
          </a:prstGeom>
          <a:gradFill rotWithShape="1">
            <a:gsLst>
              <a:gs pos="0">
                <a:srgbClr val="D7D7D7">
                  <a:alpha val="88000"/>
                </a:srgbClr>
              </a:gs>
              <a:gs pos="64000">
                <a:srgbClr val="FFFFFF">
                  <a:alpha val="97000"/>
                </a:srgbClr>
              </a:gs>
              <a:gs pos="100000">
                <a:srgbClr val="FFFFFF">
                  <a:alpha val="97000"/>
                </a:srgbClr>
              </a:gs>
            </a:gsLst>
            <a:lin ang="108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charset="0"/>
              <a:ea typeface="MS PGothic" panose="020B0600070205080204" pitchFamily="34" charset="-128"/>
              <a:cs typeface="+mn-cs"/>
              <a:sym typeface="MS PGothic" panose="020B0600070205080204" pitchFamily="34" charset="-128"/>
            </a:endParaRPr>
          </a:p>
        </p:txBody>
      </p:sp>
      <p:sp>
        <p:nvSpPr>
          <p:cNvPr id="9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11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144591" y="533402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>
          <a:xfrm>
            <a:off x="5487989" y="1063631"/>
            <a:ext cx="6172200" cy="4873625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1144591" y="2133602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246192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 noChangeAspect="1"/>
          </p:cNvSpPr>
          <p:nvPr>
            <p:ph type="pic" idx="1"/>
          </p:nvPr>
        </p:nvSpPr>
        <p:spPr>
          <a:xfrm>
            <a:off x="5442833" y="987429"/>
            <a:ext cx="6172200" cy="487362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just" defTabSz="6858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 3" panose="05040102010807070707" pitchFamily="18" charset="2"/>
              <a:buNone/>
              <a:defRPr/>
            </a:pPr>
            <a:r>
              <a: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单击图标添加图片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1246192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image" Target="../media/image2.png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29" name="KSO_BC1"/>
          <p:cNvSpPr>
            <a:spLocks noGrp="1"/>
          </p:cNvSpPr>
          <p:nvPr>
            <p:ph type="body" idx="1"/>
          </p:nvPr>
        </p:nvSpPr>
        <p:spPr>
          <a:xfrm>
            <a:off x="622300" y="1123950"/>
            <a:ext cx="10953750" cy="509587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</p:txBody>
      </p:sp>
      <p:sp>
        <p:nvSpPr>
          <p:cNvPr id="1030" name="KSO_BT1"/>
          <p:cNvSpPr>
            <a:spLocks noGrp="1"/>
          </p:cNvSpPr>
          <p:nvPr>
            <p:ph type="title"/>
          </p:nvPr>
        </p:nvSpPr>
        <p:spPr>
          <a:xfrm>
            <a:off x="622300" y="204788"/>
            <a:ext cx="10953750" cy="795337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61950" indent="-361950" algn="just" defTabSz="6858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Wingdings 3" panose="05040102010807070707" pitchFamily="18" charset="2"/>
        <a:buChar char="î"/>
        <a:defRPr lang="zh-CN" altLang="en-US" sz="2400" kern="1200" baseline="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361950" indent="-361950" algn="just" defTabSz="685800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29" name="KSO_BC1"/>
          <p:cNvSpPr>
            <a:spLocks noGrp="1"/>
          </p:cNvSpPr>
          <p:nvPr>
            <p:ph type="body" idx="1"/>
          </p:nvPr>
        </p:nvSpPr>
        <p:spPr>
          <a:xfrm>
            <a:off x="622300" y="1123950"/>
            <a:ext cx="10953750" cy="509587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</p:txBody>
      </p:sp>
      <p:sp>
        <p:nvSpPr>
          <p:cNvPr id="1030" name="KSO_BT1"/>
          <p:cNvSpPr>
            <a:spLocks noGrp="1"/>
          </p:cNvSpPr>
          <p:nvPr>
            <p:ph type="title"/>
          </p:nvPr>
        </p:nvSpPr>
        <p:spPr>
          <a:xfrm>
            <a:off x="622300" y="204788"/>
            <a:ext cx="10953750" cy="795337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61950" indent="-361950" algn="just" defTabSz="6858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Wingdings 3" panose="05040102010807070707" pitchFamily="18" charset="2"/>
        <a:buChar char="î"/>
        <a:defRPr lang="zh-CN" altLang="en-US" sz="2400" kern="1200" baseline="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361950" indent="-361950" algn="just" defTabSz="685800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0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0" Type="http://schemas.openxmlformats.org/officeDocument/2006/relationships/notesSlide" Target="../notesSlides/notesSlide1.xml"/><Relationship Id="rId2" Type="http://schemas.openxmlformats.org/officeDocument/2006/relationships/tags" Target="../tags/tag14.xml"/><Relationship Id="rId19" Type="http://schemas.openxmlformats.org/officeDocument/2006/relationships/slideLayout" Target="../slideLayouts/slideLayout6.xml"/><Relationship Id="rId18" Type="http://schemas.openxmlformats.org/officeDocument/2006/relationships/tags" Target="../tags/tag30.xml"/><Relationship Id="rId17" Type="http://schemas.openxmlformats.org/officeDocument/2006/relationships/tags" Target="../tags/tag29.xml"/><Relationship Id="rId16" Type="http://schemas.openxmlformats.org/officeDocument/2006/relationships/tags" Target="../tags/tag28.xml"/><Relationship Id="rId15" Type="http://schemas.openxmlformats.org/officeDocument/2006/relationships/tags" Target="../tags/tag27.xml"/><Relationship Id="rId14" Type="http://schemas.openxmlformats.org/officeDocument/2006/relationships/tags" Target="../tags/tag26.xml"/><Relationship Id="rId13" Type="http://schemas.openxmlformats.org/officeDocument/2006/relationships/tags" Target="../tags/tag25.xml"/><Relationship Id="rId12" Type="http://schemas.openxmlformats.org/officeDocument/2006/relationships/tags" Target="../tags/tag24.xml"/><Relationship Id="rId11" Type="http://schemas.openxmlformats.org/officeDocument/2006/relationships/tags" Target="../tags/tag23.xml"/><Relationship Id="rId10" Type="http://schemas.openxmlformats.org/officeDocument/2006/relationships/tags" Target="../tags/tag22.xml"/><Relationship Id="rId1" Type="http://schemas.openxmlformats.org/officeDocument/2006/relationships/tags" Target="../tags/tag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.xml"/><Relationship Id="rId1" Type="http://schemas.openxmlformats.org/officeDocument/2006/relationships/tags" Target="../tags/tag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副标题 2"/>
          <p:cNvSpPr>
            <a:spLocks noGrp="1"/>
          </p:cNvSpPr>
          <p:nvPr>
            <p:ph type="subTitle" idx="1"/>
          </p:nvPr>
        </p:nvSpPr>
        <p:spPr>
          <a:xfrm>
            <a:off x="761365" y="5906135"/>
            <a:ext cx="10274935" cy="492125"/>
          </a:xfrm>
        </p:spPr>
        <p:txBody>
          <a:bodyPr vert="horz" wrap="square" lIns="91440" tIns="45720" rIns="91440" bIns="45720" anchor="ctr"/>
          <a:p>
            <a:pPr algn="r" defTabSz="685800">
              <a:buSzPct val="100000"/>
            </a:pPr>
            <a:r>
              <a:rPr lang="en-US" altLang="zh-CN" kern="1200" baseline="0" dirty="0" smtClean="0">
                <a:latin typeface="+mn-lt"/>
                <a:ea typeface="+mn-ea"/>
                <a:cs typeface="+mn-cs"/>
              </a:rPr>
              <a:t>2019</a:t>
            </a:r>
            <a:r>
              <a:rPr kern="1200" baseline="0" dirty="0" smtClean="0">
                <a:latin typeface="+mn-lt"/>
                <a:ea typeface="+mn-ea"/>
                <a:cs typeface="+mn-cs"/>
              </a:rPr>
              <a:t>年</a:t>
            </a:r>
            <a:r>
              <a:rPr lang="en-US" altLang="zh-CN" kern="1200" baseline="0" dirty="0" smtClean="0">
                <a:latin typeface="+mn-lt"/>
                <a:ea typeface="+mn-ea"/>
                <a:cs typeface="+mn-cs"/>
              </a:rPr>
              <a:t>11</a:t>
            </a:r>
            <a:r>
              <a:rPr kern="1200" baseline="0" dirty="0" smtClean="0">
                <a:latin typeface="+mn-lt"/>
                <a:ea typeface="+mn-ea"/>
                <a:cs typeface="+mn-cs"/>
              </a:rPr>
              <a:t>月</a:t>
            </a:r>
            <a:endParaRPr kern="1200" baseline="0" dirty="0" smtClean="0">
              <a:latin typeface="+mn-lt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40940" y="4691380"/>
            <a:ext cx="6798310" cy="1214755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施工作业智能管控系统科研项目</a:t>
            </a:r>
            <a:b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</a:b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总结报告</a:t>
            </a:r>
            <a:endParaRPr kumimoji="0" lang="zh-CN" altLang="en-US" sz="3600" b="1" i="0" u="none" strike="noStrike" kern="10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+mj-lt"/>
              <a:ea typeface="+mj-ea"/>
              <a:cs typeface="+mj-cs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4000"/>
              <a:t>  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功能介绍</a:t>
            </a:r>
            <a:r>
              <a:rPr lang="en-US" altLang="zh-CN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-5.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实时显示子系统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79500" y="1123950"/>
            <a:ext cx="10046970" cy="5095875"/>
          </a:xfrm>
        </p:spPr>
        <p:txBody>
          <a:bodyPr>
            <a:normAutofit/>
          </a:bodyPr>
          <a:p>
            <a:pPr marL="0" indent="0">
              <a:lnSpc>
                <a:spcPct val="140000"/>
              </a:lnSpc>
              <a:buNone/>
            </a:pP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以电子地图的形式显示下列信息：</a:t>
            </a:r>
            <a:r>
              <a:rPr lang="zh-CN" altLang="en-US" sz="20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</a:t>
            </a:r>
            <a:endParaRPr lang="zh-CN" altLang="en-US" sz="2000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线路站场图能动态显示人员、列车位置情况，接触网（轨）的设备状态，线路道岔的状态。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20000"/>
              </a:lnSpc>
              <a:buSzTx/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显示自动挂拆地线系统装置的实时状态，在人工挂拆地线的情况下，系统具备人工录入地线位置功能。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与红闪灯自动设置子系统形成关联，实时显示该系统工况。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当人车或车车的距离小于安全防护距离时，人车定位子系统报警信息在此自动弹出。根据列车运行轨迹对前方道岔状态进行挤岔复测，不满足安全行进条件时产生按安全距离产生声光报警。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颜色区别直观显示线路被施工作业占用、空闲的状态、列车运行轨迹。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4400"/>
              <a:t>  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</a:rPr>
              <a:t>项目总结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76960" y="1174115"/>
            <a:ext cx="10037445" cy="5095875"/>
          </a:xfrm>
        </p:spPr>
        <p:txBody>
          <a:bodyPr>
            <a:normAutofit/>
          </a:bodyPr>
          <a:p>
            <a:pPr marL="0" indent="0">
              <a:lnSpc>
                <a:spcPct val="140000"/>
              </a:lnSpc>
              <a:buNone/>
            </a:pPr>
            <a:r>
              <a:rPr lang="en-US" altLang="zh-CN">
                <a:latin typeface="华文宋体" panose="02010600040101010101" charset="-122"/>
                <a:ea typeface="华文宋体" panose="02010600040101010101" charset="-122"/>
                <a:sym typeface="+mn-ea"/>
              </a:rPr>
              <a:t>       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该项目历时半年，时间紧，任务重，涉及的技术面广，从简单的单片机自动控制技术，到复杂的</a:t>
            </a: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java web 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技术、分布式消息处理（</a:t>
            </a: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MQ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），人员、车辆定位技术，以及前沿的人工智能（</a:t>
            </a: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AI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）技术的应用。一切的技术手段都是为了保障施工作业安全的管控、提高施工作业效率、增加作业时间、降低施工成本为目的。</a:t>
            </a:r>
            <a:endParaRPr lang="zh-CN" altLang="en-US" sz="2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       由于地铁运维夜间施工作业时间比较短，对整个系统软硬件联调增加了很大的难度，经过很多次的集成测试和</a:t>
            </a: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5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次正式的联调测试，最终达到了</a:t>
            </a: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系统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稳定可靠的运行使用。</a:t>
            </a:r>
            <a:endParaRPr lang="zh-CN" altLang="en-US" sz="2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        感谢在此项目中努力奋斗、积极配合的各方参与者。</a:t>
            </a:r>
            <a:endParaRPr lang="zh-CN" altLang="en-US" sz="2000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0" indent="0" algn="ctr">
              <a:lnSpc>
                <a:spcPct val="140000"/>
              </a:lnSpc>
              <a:buNone/>
            </a:pPr>
            <a:r>
              <a:rPr lang="zh-CN" altLang="en-US" sz="20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                                                                                    </a:t>
            </a:r>
            <a:endParaRPr lang="zh-CN" altLang="en-US" sz="2000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9125" y="2513330"/>
            <a:ext cx="10953750" cy="2708910"/>
          </a:xfrm>
        </p:spPr>
        <p:txBody>
          <a:bodyPr/>
          <a:p>
            <a:pPr marL="0" indent="0" algn="ctr">
              <a:buNone/>
            </a:pPr>
            <a:r>
              <a:rPr lang="zh-CN" altLang="en-US" sz="8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</a:rPr>
              <a:t>谢 谢！</a:t>
            </a:r>
            <a:endParaRPr lang="zh-CN" altLang="en-US" sz="8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336165" y="1059180"/>
            <a:ext cx="6863715" cy="4715510"/>
            <a:chOff x="2504" y="1890"/>
            <a:chExt cx="10809" cy="7426"/>
          </a:xfrm>
        </p:grpSpPr>
        <p:sp>
          <p:nvSpPr>
            <p:cNvPr id="15" name="菱形 14"/>
            <p:cNvSpPr/>
            <p:nvPr>
              <p:custDataLst>
                <p:tags r:id="rId1"/>
              </p:custDataLst>
            </p:nvPr>
          </p:nvSpPr>
          <p:spPr>
            <a:xfrm>
              <a:off x="2656" y="3547"/>
              <a:ext cx="4021" cy="4021"/>
            </a:xfrm>
            <a:prstGeom prst="diamond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文本框 24"/>
            <p:cNvSpPr txBox="1"/>
            <p:nvPr>
              <p:custDataLst>
                <p:tags r:id="rId2"/>
              </p:custDataLst>
            </p:nvPr>
          </p:nvSpPr>
          <p:spPr>
            <a:xfrm>
              <a:off x="2504" y="4830"/>
              <a:ext cx="4204" cy="1454"/>
            </a:xfrm>
            <a:prstGeom prst="rect">
              <a:avLst/>
            </a:prstGeom>
            <a:noFill/>
          </p:spPr>
          <p:txBody>
            <a:bodyPr wrap="square" rtlCol="0" anchor="b" anchorCtr="0">
              <a:normAutofit fontScale="97500"/>
            </a:bodyPr>
            <a:lstStyle/>
            <a:p>
              <a:pPr algn="ctr" fontAlgn="auto">
                <a:lnSpc>
                  <a:spcPct val="100000"/>
                </a:lnSpc>
              </a:pPr>
              <a:r>
                <a:rPr lang="zh-CN" altLang="en-US" sz="5400" dirty="0">
                  <a:solidFill>
                    <a:schemeClr val="bg1"/>
                  </a:solidFill>
                  <a:latin typeface="Arial" panose="020B0604020202020204" pitchFamily="34" charset="0"/>
                  <a:ea typeface="汉仪旗黑-85S" panose="00020600040101010101" pitchFamily="18" charset="-122"/>
                  <a:cs typeface="Arial" panose="020B0604020202020204" pitchFamily="34" charset="0"/>
                </a:rPr>
                <a:t>目录</a:t>
              </a:r>
              <a:endParaRPr lang="zh-CN" altLang="en-US" sz="5400" dirty="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  <a:cs typeface="Arial" panose="020B0604020202020204" pitchFamily="34" charset="0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6877" y="1890"/>
              <a:ext cx="6436" cy="7427"/>
              <a:chOff x="10335" y="504"/>
              <a:chExt cx="6436" cy="7427"/>
            </a:xfrm>
          </p:grpSpPr>
          <p:sp>
            <p:nvSpPr>
              <p:cNvPr id="5" name="矩形 4"/>
              <p:cNvSpPr/>
              <p:nvPr>
                <p:custDataLst>
                  <p:tags r:id="rId3"/>
                </p:custDataLst>
              </p:nvPr>
            </p:nvSpPr>
            <p:spPr>
              <a:xfrm>
                <a:off x="11669" y="515"/>
                <a:ext cx="5102" cy="824"/>
              </a:xfrm>
              <a:prstGeom prst="rect">
                <a:avLst/>
              </a:prstGeom>
            </p:spPr>
            <p:txBody>
              <a:bodyPr wrap="square" anchor="b" anchorCtr="0">
                <a:normAutofit fontScale="97500"/>
              </a:bodyPr>
              <a:lstStyle/>
              <a:p>
                <a:pPr marL="0" indent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ct val="100000"/>
                </a:pPr>
                <a:r>
                  <a:rPr lang="zh-CN" altLang="en-US" sz="27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项目介绍</a:t>
                </a:r>
                <a:endParaRPr lang="zh-CN" altLang="en-US" sz="27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8" name="菱形 7"/>
              <p:cNvSpPr/>
              <p:nvPr>
                <p:custDataLst>
                  <p:tags r:id="rId4"/>
                </p:custDataLst>
              </p:nvPr>
            </p:nvSpPr>
            <p:spPr>
              <a:xfrm>
                <a:off x="10335" y="504"/>
                <a:ext cx="1221" cy="1221"/>
              </a:xfrm>
              <a:prstGeom prst="diamond">
                <a:avLst/>
              </a:prstGeom>
              <a:solidFill>
                <a:srgbClr val="444A78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9" name="文本框 8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0372" y="655"/>
                <a:ext cx="1147" cy="91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rm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01</a:t>
                </a:r>
                <a:endPara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11669" y="2245"/>
                <a:ext cx="5102" cy="822"/>
              </a:xfrm>
              <a:prstGeom prst="rect">
                <a:avLst/>
              </a:prstGeom>
            </p:spPr>
            <p:txBody>
              <a:bodyPr wrap="square" anchor="b" anchorCtr="0">
                <a:normAutofit fontScale="97500"/>
              </a:bodyPr>
              <a:lstStyle/>
              <a:p>
                <a:pPr marL="0" indent="0" algn="l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ct val="100000"/>
                </a:pPr>
                <a:r>
                  <a:rPr lang="zh-CN" altLang="en-US" sz="27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硬件施工进度</a:t>
                </a:r>
                <a:endParaRPr lang="zh-CN" altLang="en-US" sz="27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12" name="菱形 11"/>
              <p:cNvSpPr/>
              <p:nvPr>
                <p:custDataLst>
                  <p:tags r:id="rId7"/>
                </p:custDataLst>
              </p:nvPr>
            </p:nvSpPr>
            <p:spPr>
              <a:xfrm>
                <a:off x="10335" y="1998"/>
                <a:ext cx="1221" cy="1221"/>
              </a:xfrm>
              <a:prstGeom prst="diamond">
                <a:avLst/>
              </a:prstGeom>
              <a:solidFill>
                <a:srgbClr val="444A78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" name="文本框 12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0372" y="2148"/>
                <a:ext cx="1147" cy="91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rm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02</a:t>
                </a:r>
                <a:endPara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19" name="矩形 18"/>
              <p:cNvSpPr/>
              <p:nvPr>
                <p:custDataLst>
                  <p:tags r:id="rId9"/>
                </p:custDataLst>
              </p:nvPr>
            </p:nvSpPr>
            <p:spPr>
              <a:xfrm>
                <a:off x="11669" y="3720"/>
                <a:ext cx="5102" cy="797"/>
              </a:xfrm>
              <a:prstGeom prst="rect">
                <a:avLst/>
              </a:prstGeom>
            </p:spPr>
            <p:txBody>
              <a:bodyPr wrap="square" anchor="b" anchorCtr="0">
                <a:normAutofit fontScale="97500" lnSpcReduction="20000"/>
              </a:bodyPr>
              <a:lstStyle/>
              <a:p>
                <a:pPr marL="0" indent="0" algn="l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ct val="100000"/>
                </a:pPr>
                <a:r>
                  <a:rPr lang="zh-CN" altLang="en-US" sz="27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软件施工进度</a:t>
                </a:r>
                <a:endParaRPr lang="zh-CN" altLang="en-US" sz="27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20" name="菱形 19"/>
              <p:cNvSpPr/>
              <p:nvPr>
                <p:custDataLst>
                  <p:tags r:id="rId10"/>
                </p:custDataLst>
              </p:nvPr>
            </p:nvSpPr>
            <p:spPr>
              <a:xfrm>
                <a:off x="10335" y="3523"/>
                <a:ext cx="1221" cy="1221"/>
              </a:xfrm>
              <a:prstGeom prst="diamond">
                <a:avLst/>
              </a:prstGeom>
              <a:solidFill>
                <a:srgbClr val="444A78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1" name="文本框 20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10372" y="3673"/>
                <a:ext cx="1147" cy="91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03</a:t>
                </a:r>
                <a:endPara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22" name="矩形 2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1669" y="5308"/>
                <a:ext cx="5102" cy="822"/>
              </a:xfrm>
              <a:prstGeom prst="rect">
                <a:avLst/>
              </a:prstGeom>
            </p:spPr>
            <p:txBody>
              <a:bodyPr wrap="square" anchor="b" anchorCtr="0">
                <a:normAutofit fontScale="97500"/>
              </a:bodyPr>
              <a:lstStyle/>
              <a:p>
                <a:pPr marL="0" indent="0" algn="l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ct val="100000"/>
                </a:pPr>
                <a:r>
                  <a:rPr lang="zh-CN" altLang="en-US" sz="27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系统功能介绍</a:t>
                </a:r>
                <a:endParaRPr lang="zh-CN" altLang="en-US" sz="27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34" name="菱形 33"/>
              <p:cNvSpPr/>
              <p:nvPr>
                <p:custDataLst>
                  <p:tags r:id="rId13"/>
                </p:custDataLst>
              </p:nvPr>
            </p:nvSpPr>
            <p:spPr>
              <a:xfrm>
                <a:off x="10335" y="5102"/>
                <a:ext cx="1221" cy="1221"/>
              </a:xfrm>
              <a:prstGeom prst="diamond">
                <a:avLst/>
              </a:prstGeom>
              <a:solidFill>
                <a:srgbClr val="444A78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5" name="文本框 34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10372" y="5253"/>
                <a:ext cx="1147" cy="91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04</a:t>
                </a:r>
                <a:endPara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51" name="矩形 50"/>
              <p:cNvSpPr/>
              <p:nvPr>
                <p:custDataLst>
                  <p:tags r:id="rId15"/>
                </p:custDataLst>
              </p:nvPr>
            </p:nvSpPr>
            <p:spPr>
              <a:xfrm>
                <a:off x="11669" y="6937"/>
                <a:ext cx="5102" cy="822"/>
              </a:xfrm>
              <a:prstGeom prst="rect">
                <a:avLst/>
              </a:prstGeom>
            </p:spPr>
            <p:txBody>
              <a:bodyPr wrap="square" anchor="b" anchorCtr="0">
                <a:normAutofit fontScale="97500" lnSpcReduction="20000"/>
              </a:bodyPr>
              <a:lstStyle/>
              <a:p>
                <a:pPr fontAlgn="auto">
                  <a:lnSpc>
                    <a:spcPct val="100000"/>
                  </a:lnSpc>
                </a:pPr>
                <a:r>
                  <a:rPr lang="zh-CN" altLang="en-US" sz="28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项目总结</a:t>
                </a:r>
                <a:endParaRPr lang="zh-CN" altLang="en-US" sz="28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53" name="菱形 52"/>
              <p:cNvSpPr/>
              <p:nvPr>
                <p:custDataLst>
                  <p:tags r:id="rId16"/>
                </p:custDataLst>
              </p:nvPr>
            </p:nvSpPr>
            <p:spPr>
              <a:xfrm>
                <a:off x="10335" y="6711"/>
                <a:ext cx="1221" cy="1221"/>
              </a:xfrm>
              <a:prstGeom prst="diamond">
                <a:avLst/>
              </a:prstGeom>
              <a:solidFill>
                <a:srgbClr val="444A78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4" name="文本框 53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10372" y="6862"/>
                <a:ext cx="1147" cy="91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05</a:t>
                </a:r>
                <a:endPara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</p:grpSp>
    </p:spTree>
    <p:custDataLst>
      <p:tags r:id="rId18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</a:rPr>
              <a:t>项目介绍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14755" y="1123950"/>
            <a:ext cx="9937750" cy="5095875"/>
          </a:xfrm>
        </p:spPr>
        <p:txBody>
          <a:bodyPr>
            <a:normAutofit lnSpcReduction="20000"/>
          </a:bodyPr>
          <a:p>
            <a:pPr marL="0" indent="0">
              <a:lnSpc>
                <a:spcPct val="110000"/>
              </a:lnSpc>
              <a:buNone/>
            </a:pP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项目概况：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深圳地铁运营总部施工作业智能管控系统科研项目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是研发、部署</a:t>
            </a:r>
            <a:r>
              <a:rPr lang="en-US" altLang="zh-CN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1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套施工作业智能管控系统，为夜间轨行区施工提供智能化、信息化支撑。</a:t>
            </a:r>
            <a:endParaRPr lang="zh-CN" altLang="en-US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0" indent="0">
              <a:buNone/>
            </a:pP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系统包括： </a:t>
            </a:r>
            <a:endParaRPr lang="zh-CN" altLang="en-US" sz="2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红闪灯自动设置子系统</a:t>
            </a:r>
            <a:endParaRPr lang="zh-CN" altLang="en-US" sz="2000" b="1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20000"/>
              </a:lnSpc>
              <a:buSzTx/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人车定位子系统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视频监控子系统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施工管理子系统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实时显示子系统</a:t>
            </a:r>
            <a:endParaRPr lang="zh-CN" altLang="en-US">
              <a:solidFill>
                <a:schemeClr val="tx1"/>
              </a:solidFill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8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</a:rPr>
              <a:t>  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 项目涵盖：系统软件开发、系统硬件部署、系统数据硬件迁移导入、系统调试测试等。</a:t>
            </a:r>
            <a:endParaRPr lang="zh-CN" altLang="en-US" sz="2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pPr algn="l">
              <a:buClrTx/>
              <a:buSzTx/>
              <a:buFontTx/>
            </a:pP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硬件施工进度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7305" y="1123950"/>
            <a:ext cx="10278745" cy="5095875"/>
          </a:xfrm>
        </p:spPr>
        <p:txBody>
          <a:bodyPr/>
          <a:p>
            <a:pPr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开工时间：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4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sym typeface="+mn-ea"/>
            </a:endParaRPr>
          </a:p>
          <a:p>
            <a:pPr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通电测试时间：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6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</a:endParaRPr>
          </a:p>
          <a:p>
            <a:pPr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完成时间：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6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30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pPr algn="l">
              <a:buClrTx/>
              <a:buSzTx/>
              <a:buFontTx/>
            </a:pP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软件施工进度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14755" y="1123950"/>
            <a:ext cx="10361295" cy="5095875"/>
          </a:xfrm>
        </p:spPr>
        <p:txBody>
          <a:bodyPr/>
          <a:p>
            <a:pPr algn="just">
              <a:lnSpc>
                <a:spcPct val="140000"/>
              </a:lnSpc>
              <a:buSzTx/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开工时间：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4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</a:endParaRPr>
          </a:p>
          <a:p>
            <a:pPr algn="just">
              <a:lnSpc>
                <a:spcPct val="140000"/>
              </a:lnSpc>
              <a:buSzTx/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测试时间：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7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10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</a:endParaRPr>
          </a:p>
          <a:p>
            <a:pPr algn="just">
              <a:lnSpc>
                <a:spcPct val="140000"/>
              </a:lnSpc>
              <a:buSzTx/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完成时间：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10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10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功能介绍</a:t>
            </a:r>
            <a:r>
              <a:rPr lang="en-US" altLang="zh-CN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-1.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红闪灯自动设置子系统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3745" y="1123950"/>
            <a:ext cx="10400030" cy="4350385"/>
          </a:xfrm>
        </p:spPr>
        <p:txBody>
          <a:bodyPr>
            <a:normAutofit lnSpcReduction="20000"/>
          </a:bodyPr>
          <a:p>
            <a:pPr marL="914400" lvl="1" indent="-457200">
              <a:lnSpc>
                <a:spcPct val="14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根据已批准单项施工作业，自动点亮该作业占用区域最外两端红闪灯。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40000"/>
              </a:lnSpc>
              <a:buSzTx/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根据已核销点作业区域变化，自动调整熄灭及点亮相应红闪灯，始终点亮作业区域最外两端的红闪灯。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4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具备全线红闪灯自检及测试功能，精确报障，并产生相关报警信息。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4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对已点亮启动防护功能的红闪灯实时监测，遇红闪灯灭灯故障时，需自行点亮原防护区域外最近的红闪灯。另将该报警推送至客户端，安排人员在故障灯处人工设置红闪灯。</a:t>
            </a:r>
            <a:endParaRPr lang="en-US" altLang="zh-CN" sz="2400">
              <a:latin typeface="华文宋体" panose="02010600040101010101" charset="-122"/>
              <a:ea typeface="华文宋体" panose="02010600040101010101" charset="-122"/>
            </a:endParaRPr>
          </a:p>
          <a:p>
            <a:pPr marL="0" indent="0">
              <a:lnSpc>
                <a:spcPct val="140000"/>
              </a:lnSpc>
              <a:buNone/>
            </a:pPr>
            <a:endParaRPr lang="en-US" altLang="zh-CN" sz="2400">
              <a:latin typeface="华文宋体" panose="02010600040101010101" charset="-122"/>
              <a:ea typeface="华文宋体" panose="0201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功能介绍</a:t>
            </a:r>
            <a:r>
              <a:rPr lang="en-US" altLang="zh-CN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-2.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人车定位子系统</a:t>
            </a:r>
            <a:endParaRPr lang="en-US" altLang="zh-CN"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4070" y="1154430"/>
            <a:ext cx="10269220" cy="5095875"/>
          </a:xfrm>
        </p:spPr>
        <p:txBody>
          <a:bodyPr anchor="t" anchorCtr="0">
            <a:normAutofit/>
          </a:bodyPr>
          <a:p>
            <a:pPr marL="914400" lvl="1" indent="-457200">
              <a:lnSpc>
                <a:spcPct val="13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记录作业人员进出轨行区时间、数量、身份、作业区域等相关信息。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30000"/>
              </a:lnSpc>
              <a:buSzTx/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精确定位人员、列车的区间位置，根据现场情况动态变化在动态地图上实时显示。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3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实现人车、车车安全防护距离监控，当防护距离小于规定安全防护距离时产生相关报警，自行启动相应的防护措施。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3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实现施工作业人员进入未满足防护条件（接触网停电状态、地线挂接情况）的作业区域报警功能。</a:t>
            </a:r>
            <a:endParaRPr lang="zh-CN" altLang="en-US" sz="2000" b="1" smtClean="0">
              <a:solidFill>
                <a:schemeClr val="accent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0" indent="0">
              <a:lnSpc>
                <a:spcPct val="140000"/>
              </a:lnSpc>
              <a:buNone/>
            </a:pPr>
            <a:endParaRPr lang="en-US" altLang="zh-CN" sz="2400">
              <a:latin typeface="华文宋体" panose="02010600040101010101" charset="-122"/>
              <a:ea typeface="华文宋体" panose="0201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>
              <a:buClrTx/>
              <a:buSzTx/>
              <a:buFontTx/>
            </a:pP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功能介绍</a:t>
            </a:r>
            <a:r>
              <a:rPr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-3.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视频监控子系统</a:t>
            </a:r>
            <a:endParaRPr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54075" y="1123950"/>
            <a:ext cx="9211945" cy="5095875"/>
          </a:xfrm>
        </p:spPr>
        <p:txBody>
          <a:bodyPr>
            <a:normAutofit/>
          </a:bodyPr>
          <a:p>
            <a:pPr marL="914400" lvl="1" indent="-457200">
              <a:lnSpc>
                <a:spcPct val="14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各线路出入站台轨行区、联络通道等重点区域设置摄像头，对指定区域进行电子围栏监控，当侵入进行自动报警，并具备侵入行为推送文字加图片报警信息，实现轨行区封闭管理。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40000"/>
              </a:lnSpc>
              <a:buSzTx/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站台端门处，可对进出轨行区人员进行身份识别、人数统计、安全用品穿戴（安全帽、荧光衣）、进出人数核对、监视红闪灯工况、人员超出安全防护区域。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功能介绍</a:t>
            </a:r>
            <a:r>
              <a:rPr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-4.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施工管理子系统</a:t>
            </a:r>
            <a:endParaRPr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72845" y="1264920"/>
            <a:ext cx="9845675" cy="5095875"/>
          </a:xfrm>
        </p:spPr>
        <p:txBody>
          <a:bodyPr>
            <a:normAutofit/>
          </a:bodyPr>
          <a:p>
            <a:pPr marL="0" indent="0">
              <a:lnSpc>
                <a:spcPct val="140000"/>
              </a:lnSpc>
              <a:buFont typeface="+mj-lt"/>
              <a:buNone/>
            </a:pP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系统包括： </a:t>
            </a:r>
            <a:endParaRPr lang="zh-CN" altLang="en-US" sz="2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施工计划申报、审批、正线停电、正线送电、挂地线单、拆地线单。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20000"/>
              </a:lnSpc>
              <a:buSzTx/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作业请点、销点。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系统日志操作记录。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生成数据统计、分析报表功能。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外单位施工作业人员信息管理功能。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红闪灯、人车定位设备、视频监控设备基础信息管理功能。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7"/>
  <p:tag name="KSO_WM_UNIT_ID" val="custom20202675_4*i*7"/>
  <p:tag name="KSO_WM_TEMPLATE_CATEGORY" val="custom"/>
  <p:tag name="KSO_WM_TEMPLATE_INDEX" val="20202675"/>
  <p:tag name="KSO_WM_UNIT_LAYERLEVEL" val="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4.xml><?xml version="1.0" encoding="utf-8"?>
<p:tagLst xmlns:p="http://schemas.openxmlformats.org/presentationml/2006/main">
  <p:tag name="KSO_WM_UNIT_ISCONTENTSTITLE" val="1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2675_4*a*1"/>
  <p:tag name="KSO_WM_TEMPLATE_CATEGORY" val="custom"/>
  <p:tag name="KSO_WM_TEMPLATE_INDEX" val="20202675"/>
  <p:tag name="KSO_WM_UNIT_LAYERLEVEL" val="1"/>
  <p:tag name="KSO_WM_TAG_VERSION" val="1.0"/>
  <p:tag name="KSO_WM_BEAUTIFY_FLAG" val="#wm#"/>
  <p:tag name="KSO_WM_UNIT_PRESET_TEXT" val="目录"/>
  <p:tag name="KSO_WM_UNIT_TEXT_FILL_FORE_SCHEMECOLOR_INDEX" val="14"/>
  <p:tag name="KSO_WM_UNIT_TEXT_FILL_TYPE" val="1"/>
  <p:tag name="KSO_WM_UNIT_USESOURCEFORMAT_APPLY" val="1"/>
</p:tagLst>
</file>

<file path=ppt/tags/tag15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75_5*l_h_a*1_1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PRESET_TEXT" val="单击此处添加标题"/>
  <p:tag name="KSO_WM_UNIT_VALUE" val="10"/>
  <p:tag name="KSO_WM_UNIT_TEXT_FILL_FORE_SCHEMECOLOR_INDEX" val="5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75_5*l_h_i*1_1_2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75_5*l_h_i*1_1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75_5*l_h_a*1_2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PRESET_TEXT" val="单击此处添加标题"/>
  <p:tag name="KSO_WM_UNIT_VALUE" val="10"/>
  <p:tag name="KSO_WM_UNIT_TEXT_FILL_FORE_SCHEMECOLOR_INDEX" val="5"/>
  <p:tag name="KSO_WM_UNIT_TEXT_FILL_TYPE" val="1"/>
  <p:tag name="KSO_WM_UNIT_USESOURCEFORMAT_APPLY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75_5*l_h_i*1_2_2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75_5*l_h_i*1_2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75_5*l_h_a*1_3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PRESET_TEXT" val="单击此处添加标题"/>
  <p:tag name="KSO_WM_UNIT_VALUE" val="10"/>
  <p:tag name="KSO_WM_UNIT_TEXT_FILL_FORE_SCHEMECOLOR_INDEX" val="5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75_5*l_h_i*1_3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75_5*l_h_i*1_3_2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2675_5*l_h_a*1_4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PRESET_TEXT" val="单击此处添加标题"/>
  <p:tag name="KSO_WM_UNIT_VALUE" val="10"/>
  <p:tag name="KSO_WM_UNIT_TEXT_FILL_FORE_SCHEMECOLOR_INDEX" val="5"/>
  <p:tag name="KSO_WM_UNIT_TEXT_FILL_TYPE" val="1"/>
  <p:tag name="KSO_WM_UNIT_USESOURCEFORMAT_APPLY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2675_5*l_h_i*1_4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custom20202675_5*l_h_i*1_4_2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7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5_1"/>
  <p:tag name="KSO_WM_UNIT_ID" val="custom20202675_5*l_h_a*1_5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PRESET_TEXT" val="单击此处添加标题"/>
  <p:tag name="KSO_WM_UNIT_VALUE" val="10"/>
  <p:tag name="KSO_WM_UNIT_TEXT_FILL_FORE_SCHEMECOLOR_INDEX" val="5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1"/>
  <p:tag name="KSO_WM_UNIT_ID" val="custom20202675_5*l_h_i*1_5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custom20202675_5*l_h_i*1_5_2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SLIDE_ID" val="custom20202675_4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5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652"/>
  <p:tag name="KSO_WM_SLIDE_LAYOUT" val="a_b_l"/>
  <p:tag name="KSO_WM_SLIDE_LAYOUT_CNT" val="1_1_1"/>
</p:tagLst>
</file>

<file path=ppt/tags/tag31.xml><?xml version="1.0" encoding="utf-8"?>
<p:tagLst xmlns:p="http://schemas.openxmlformats.org/presentationml/2006/main">
  <p:tag name="KSO_WM_TEMPLATE_CATEGORY" val="custom"/>
  <p:tag name="KSO_WM_TEMPLATE_INDEX" val="20202652"/>
</p:tagLst>
</file>

<file path=ppt/tags/tag32.xml><?xml version="1.0" encoding="utf-8"?>
<p:tagLst xmlns:p="http://schemas.openxmlformats.org/presentationml/2006/main">
  <p:tag name="KSO_WM_SLIDE_MODEL_TYPE" val="dynamicNum"/>
  <p:tag name="KSO_WM_TEMPLATE_CATEGORY" val="custom"/>
  <p:tag name="KSO_WM_TEMPLATE_INDEX" val="20202652"/>
</p:tagLst>
</file>

<file path=ppt/tags/tag33.xml><?xml version="1.0" encoding="utf-8"?>
<p:tagLst xmlns:p="http://schemas.openxmlformats.org/presentationml/2006/main">
  <p:tag name="KSO_WM_TEMPLATE_CATEGORY" val="custom"/>
  <p:tag name="KSO_WM_TEMPLATE_INDEX" val="20202652"/>
</p:tagLst>
</file>

<file path=ppt/tags/tag34.xml><?xml version="1.0" encoding="utf-8"?>
<p:tagLst xmlns:p="http://schemas.openxmlformats.org/presentationml/2006/main">
  <p:tag name="KSO_WM_TEMPLATE_CATEGORY" val="custom"/>
  <p:tag name="KSO_WM_TEMPLATE_INDEX" val="20202652"/>
</p:tagLst>
</file>

<file path=ppt/tags/tag35.xml><?xml version="1.0" encoding="utf-8"?>
<p:tagLst xmlns:p="http://schemas.openxmlformats.org/presentationml/2006/main">
  <p:tag name="KSO_WM_TEMPLATE_CATEGORY" val="custom"/>
  <p:tag name="KSO_WM_TEMPLATE_INDEX" val="20202652"/>
</p:tagLst>
</file>

<file path=ppt/tags/tag36.xml><?xml version="1.0" encoding="utf-8"?>
<p:tagLst xmlns:p="http://schemas.openxmlformats.org/presentationml/2006/main">
  <p:tag name="KSO_WM_TEMPLATE_CATEGORY" val="custom"/>
  <p:tag name="KSO_WM_TEMPLATE_INDEX" val="20202652"/>
</p:tagLst>
</file>

<file path=ppt/tags/tag37.xml><?xml version="1.0" encoding="utf-8"?>
<p:tagLst xmlns:p="http://schemas.openxmlformats.org/presentationml/2006/main">
  <p:tag name="KSO_WM_TEMPLATE_CATEGORY" val="custom"/>
  <p:tag name="KSO_WM_TEMPLATE_INDEX" val="20202652"/>
</p:tagLst>
</file>

<file path=ppt/tags/tag38.xml><?xml version="1.0" encoding="utf-8"?>
<p:tagLst xmlns:p="http://schemas.openxmlformats.org/presentationml/2006/main">
  <p:tag name="KSO_WM_TEMPLATE_CATEGORY" val="custom"/>
  <p:tag name="KSO_WM_TEMPLATE_INDEX" val="20202652"/>
</p:tagLst>
</file>

<file path=ppt/tags/tag39.xml><?xml version="1.0" encoding="utf-8"?>
<p:tagLst xmlns:p="http://schemas.openxmlformats.org/presentationml/2006/main">
  <p:tag name="KSO_WM_TEMPLATE_CATEGORY" val="custom"/>
  <p:tag name="KSO_WM_TEMPLATE_INDEX" val="20202652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BEAUTIFY_FLAG" val="#wm#"/>
  <p:tag name="KSO_WM_TEMPLATE_CATEGORY" val="custom"/>
  <p:tag name="KSO_WM_TEMPLATE_INDEX" val="20202652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A000120140530A99PPBG">
  <a:themeElements>
    <a:clrScheme name="自定义 605">
      <a:dk1>
        <a:srgbClr val="4D4D4D"/>
      </a:dk1>
      <a:lt1>
        <a:srgbClr val="FFFFFF"/>
      </a:lt1>
      <a:dk2>
        <a:srgbClr val="4D4D4D"/>
      </a:dk2>
      <a:lt2>
        <a:srgbClr val="FFFFFF"/>
      </a:lt2>
      <a:accent1>
        <a:srgbClr val="1C56B6"/>
      </a:accent1>
      <a:accent2>
        <a:srgbClr val="22B1DE"/>
      </a:accent2>
      <a:accent3>
        <a:srgbClr val="7B93D7"/>
      </a:accent3>
      <a:accent4>
        <a:srgbClr val="5D76BA"/>
      </a:accent4>
      <a:accent5>
        <a:srgbClr val="00B050"/>
      </a:accent5>
      <a:accent6>
        <a:srgbClr val="FFC000"/>
      </a:accent6>
      <a:hlink>
        <a:srgbClr val="00B0F0"/>
      </a:hlink>
      <a:folHlink>
        <a:srgbClr val="AFB2B4"/>
      </a:folHlink>
    </a:clrScheme>
    <a:fontScheme name="自定义 10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A000120140530A99PPBG">
  <a:themeElements>
    <a:clrScheme name="自定义 605">
      <a:dk1>
        <a:srgbClr val="4D4D4D"/>
      </a:dk1>
      <a:lt1>
        <a:srgbClr val="FFFFFF"/>
      </a:lt1>
      <a:dk2>
        <a:srgbClr val="4D4D4D"/>
      </a:dk2>
      <a:lt2>
        <a:srgbClr val="FFFFFF"/>
      </a:lt2>
      <a:accent1>
        <a:srgbClr val="1C56B6"/>
      </a:accent1>
      <a:accent2>
        <a:srgbClr val="22B1DE"/>
      </a:accent2>
      <a:accent3>
        <a:srgbClr val="7B93D7"/>
      </a:accent3>
      <a:accent4>
        <a:srgbClr val="5D76BA"/>
      </a:accent4>
      <a:accent5>
        <a:srgbClr val="00B050"/>
      </a:accent5>
      <a:accent6>
        <a:srgbClr val="FFC000"/>
      </a:accent6>
      <a:hlink>
        <a:srgbClr val="00B0F0"/>
      </a:hlink>
      <a:folHlink>
        <a:srgbClr val="AFB2B4"/>
      </a:folHlink>
    </a:clrScheme>
    <a:fontScheme name="自定义 10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605">
    <a:dk1>
      <a:srgbClr val="4D4D4D"/>
    </a:dk1>
    <a:lt1>
      <a:srgbClr val="FFFFFF"/>
    </a:lt1>
    <a:dk2>
      <a:srgbClr val="4D4D4D"/>
    </a:dk2>
    <a:lt2>
      <a:srgbClr val="FFFFFF"/>
    </a:lt2>
    <a:accent1>
      <a:srgbClr val="1C56B6"/>
    </a:accent1>
    <a:accent2>
      <a:srgbClr val="22B1DE"/>
    </a:accent2>
    <a:accent3>
      <a:srgbClr val="7B93D7"/>
    </a:accent3>
    <a:accent4>
      <a:srgbClr val="5D76BA"/>
    </a:accent4>
    <a:accent5>
      <a:srgbClr val="00B050"/>
    </a:accent5>
    <a:accent6>
      <a:srgbClr val="FFC000"/>
    </a:accent6>
    <a:hlink>
      <a:srgbClr val="00B0F0"/>
    </a:hlink>
    <a:folHlink>
      <a:srgbClr val="AFB2B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1600</Words>
  <Application>WPS 演示</Application>
  <PresentationFormat>宽屏</PresentationFormat>
  <Paragraphs>98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Wingdings 3</vt:lpstr>
      <vt:lpstr>幼圆</vt:lpstr>
      <vt:lpstr>Calibri</vt:lpstr>
      <vt:lpstr>MS PGothic</vt:lpstr>
      <vt:lpstr>华文宋体</vt:lpstr>
      <vt:lpstr>汉仪旗黑-85S</vt:lpstr>
      <vt:lpstr>Wingdings</vt:lpstr>
      <vt:lpstr>黑体</vt:lpstr>
      <vt:lpstr>Arial Unicode MS</vt:lpstr>
      <vt:lpstr>A000120140530A99PPBG</vt:lpstr>
      <vt:lpstr>1_A000120140530A99PPBG</vt:lpstr>
      <vt:lpstr>施工作业智能管控系统科研项目 总结报告</vt:lpstr>
      <vt:lpstr>PowerPoint 演示文稿</vt:lpstr>
      <vt:lpstr>项目介绍</vt:lpstr>
      <vt:lpstr>硬件施工进度</vt:lpstr>
      <vt:lpstr>软件施工进度</vt:lpstr>
      <vt:lpstr>功能介绍-1.红闪灯自动设置子系统</vt:lpstr>
      <vt:lpstr>功能介绍-2.人车定位子系统</vt:lpstr>
      <vt:lpstr>功能介绍-3.视频监控子系统</vt:lpstr>
      <vt:lpstr>功能介绍-4.施工管理子系统</vt:lpstr>
      <vt:lpstr>  功能介绍-5.实时显示子系统</vt:lpstr>
      <vt:lpstr>  项目总结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韩立斌</cp:lastModifiedBy>
  <cp:revision>124</cp:revision>
  <dcterms:created xsi:type="dcterms:W3CDTF">2019-10-31T01:14:00Z</dcterms:created>
  <dcterms:modified xsi:type="dcterms:W3CDTF">2019-10-31T09:10:53Z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2052-11.1.0.9145</vt:lpwstr>
  </property>
</Properties>
</file>

<file path=docProps/thumbnail.jpeg>
</file>